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74" r:id="rId2"/>
    <p:sldId id="262" r:id="rId3"/>
    <p:sldId id="261" r:id="rId4"/>
    <p:sldId id="264" r:id="rId5"/>
    <p:sldId id="263" r:id="rId6"/>
    <p:sldId id="265" r:id="rId7"/>
    <p:sldId id="266" r:id="rId8"/>
    <p:sldId id="267" r:id="rId9"/>
    <p:sldId id="269" r:id="rId10"/>
    <p:sldId id="270" r:id="rId11"/>
    <p:sldId id="268" r:id="rId12"/>
    <p:sldId id="271" r:id="rId13"/>
    <p:sldId id="272"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61"/>
    <p:restoredTop sz="94694"/>
  </p:normalViewPr>
  <p:slideViewPr>
    <p:cSldViewPr snapToGrid="0" snapToObjects="1">
      <p:cViewPr varScale="1">
        <p:scale>
          <a:sx n="117" d="100"/>
          <a:sy n="117" d="100"/>
        </p:scale>
        <p:origin x="130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A98AF03-7270-45C2-A683-C5E353EF01A5}" type="datetime4">
              <a:rPr lang="en-US" smtClean="0"/>
              <a:pPr/>
              <a:t>April 24, 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B37D5FE-740C-46F5-801A-FA5477D9711F}"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FB5AFD-D735-4504-A039-ADEBB6448D55}" type="datetime4">
              <a:rPr lang="en-US" smtClean="0"/>
              <a:pPr/>
              <a:t>April 24,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5C8118-FB93-4E87-B380-0175F2FE2167}" type="datetime4">
              <a:rPr lang="en-US" smtClean="0"/>
              <a:pPr/>
              <a:t>April 24,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A93482-8E69-40F7-BCAD-5662A6CADB27}" type="datetime4">
              <a:rPr lang="en-US" smtClean="0"/>
              <a:pPr/>
              <a:t>April 24,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B7EAE1-CAAC-4AEF-919E-158692B1E55E}" type="datetime4">
              <a:rPr lang="en-US" smtClean="0"/>
              <a:pPr/>
              <a:t>April 24,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525A706-D8F2-4D1A-855A-CADC92600C26}" type="datetime4">
              <a:rPr lang="en-US" smtClean="0"/>
              <a:pPr/>
              <a:t>April 24, 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B4F123-1704-49AC-9D15-C4B1462B8014}" type="datetime4">
              <a:rPr lang="en-US" smtClean="0"/>
              <a:pPr/>
              <a:t>April 24, 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127EC2-47FB-48A1-8644-C8A81DDAA119}" type="datetime4">
              <a:rPr lang="en-US" smtClean="0"/>
              <a:pPr/>
              <a:t>April 24, 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EC3ED-7435-49F9-84C8-03CCA2F8DEDB}" type="datetime4">
              <a:rPr lang="en-US" smtClean="0"/>
              <a:pPr/>
              <a:t>April 24, 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3FC49BF1-FCD3-4395-8FF6-0047AF66228E}" type="datetime4">
              <a:rPr lang="en-US" smtClean="0"/>
              <a:pPr/>
              <a:t>April 24, 2020</a:t>
            </a:fld>
            <a:endParaRPr lang="en-US" dirty="0"/>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861222-2C8B-4501-BE87-6797EC025925}" type="datetime4">
              <a:rPr lang="en-US" smtClean="0"/>
              <a:pPr/>
              <a:t>April 24, 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6C01193-8287-4834-A286-6B880643E934}" type="datetime4">
              <a:rPr lang="en-US" smtClean="0"/>
              <a:pPr/>
              <a:t>April 24, 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B37D5FE-740C-46F5-801A-FA5477D9711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260801"/>
            <a:ext cx="3313355" cy="3724363"/>
          </a:xfrm>
        </p:spPr>
        <p:txBody>
          <a:bodyPr>
            <a:normAutofit/>
          </a:bodyPr>
          <a:lstStyle/>
          <a:p>
            <a:pPr algn="ctr"/>
            <a:br>
              <a:rPr lang="en-US" sz="3200" dirty="0"/>
            </a:br>
            <a:br>
              <a:rPr lang="en-US" sz="3200" dirty="0"/>
            </a:br>
            <a:r>
              <a:rPr lang="en-US" sz="3200" dirty="0"/>
              <a:t>Top 10 Damage Traps For Lawyers Bringing Employment Law Cases</a:t>
            </a:r>
            <a:br>
              <a:rPr lang="en-US" sz="3200" dirty="0"/>
            </a:br>
            <a:br>
              <a:rPr lang="en-US" sz="1800" dirty="0"/>
            </a:br>
            <a:r>
              <a:rPr lang="en-US" sz="1800" b="1" dirty="0"/>
              <a:t>May 8, 2020, HBA</a:t>
            </a:r>
          </a:p>
        </p:txBody>
      </p:sp>
      <p:sp>
        <p:nvSpPr>
          <p:cNvPr id="4" name="TextBox 3"/>
          <p:cNvSpPr txBox="1"/>
          <p:nvPr/>
        </p:nvSpPr>
        <p:spPr>
          <a:xfrm>
            <a:off x="956285" y="3695344"/>
            <a:ext cx="184666" cy="369332"/>
          </a:xfrm>
          <a:prstGeom prst="rect">
            <a:avLst/>
          </a:prstGeom>
          <a:noFill/>
        </p:spPr>
        <p:txBody>
          <a:bodyPr wrap="none" rtlCol="0">
            <a:spAutoFit/>
          </a:bodyPr>
          <a:lstStyle/>
          <a:p>
            <a:endParaRPr lang="en-US" dirty="0"/>
          </a:p>
        </p:txBody>
      </p:sp>
      <p:sp>
        <p:nvSpPr>
          <p:cNvPr id="5" name="TextBox 4"/>
          <p:cNvSpPr txBox="1"/>
          <p:nvPr/>
        </p:nvSpPr>
        <p:spPr>
          <a:xfrm>
            <a:off x="215304" y="1806079"/>
            <a:ext cx="2493182" cy="1384995"/>
          </a:xfrm>
          <a:prstGeom prst="rect">
            <a:avLst/>
          </a:prstGeom>
          <a:noFill/>
        </p:spPr>
        <p:txBody>
          <a:bodyPr wrap="square" rtlCol="0">
            <a:spAutoFit/>
          </a:bodyPr>
          <a:lstStyle/>
          <a:p>
            <a:r>
              <a:rPr lang="en-US" sz="1200" kern="1200" dirty="0"/>
              <a:t>Ed Sullivan</a:t>
            </a:r>
          </a:p>
          <a:p>
            <a:r>
              <a:rPr lang="en-US" sz="1200" kern="1200" dirty="0"/>
              <a:t>Oberti Sullivan LLP</a:t>
            </a:r>
          </a:p>
          <a:p>
            <a:r>
              <a:rPr lang="en-US" sz="1200" kern="1200" dirty="0"/>
              <a:t>712 Main Street, Suite 900</a:t>
            </a:r>
          </a:p>
          <a:p>
            <a:r>
              <a:rPr lang="en-US" sz="1200" kern="1200" dirty="0"/>
              <a:t>Houston, Texas 77002</a:t>
            </a:r>
          </a:p>
          <a:p>
            <a:r>
              <a:rPr lang="en-US" sz="1200" kern="1200" dirty="0"/>
              <a:t>(713) 401-3557</a:t>
            </a:r>
          </a:p>
          <a:p>
            <a:r>
              <a:rPr lang="en-US" sz="1200" dirty="0" err="1"/>
              <a:t>ed@osattorneys.com</a:t>
            </a:r>
            <a:endParaRPr lang="en-US" sz="1200" kern="1200" dirty="0"/>
          </a:p>
          <a:p>
            <a:r>
              <a:rPr lang="en-US" sz="1200" kern="1200" dirty="0"/>
              <a:t>	</a:t>
            </a:r>
          </a:p>
        </p:txBody>
      </p:sp>
      <p:sp>
        <p:nvSpPr>
          <p:cNvPr id="6" name="TextBox 5"/>
          <p:cNvSpPr txBox="1"/>
          <p:nvPr/>
        </p:nvSpPr>
        <p:spPr>
          <a:xfrm>
            <a:off x="215304" y="3429000"/>
            <a:ext cx="2647456" cy="1384995"/>
          </a:xfrm>
          <a:prstGeom prst="rect">
            <a:avLst/>
          </a:prstGeom>
          <a:noFill/>
        </p:spPr>
        <p:txBody>
          <a:bodyPr wrap="square" rtlCol="0">
            <a:spAutoFit/>
          </a:bodyPr>
          <a:lstStyle/>
          <a:p>
            <a:r>
              <a:rPr lang="en-US" sz="1200" kern="1200" dirty="0"/>
              <a:t>Thomas H. </a:t>
            </a:r>
            <a:r>
              <a:rPr lang="en-US" sz="1200" dirty="0"/>
              <a:t>Padgett, Jr.</a:t>
            </a:r>
            <a:endParaRPr lang="en-US" sz="1200" kern="1200" dirty="0"/>
          </a:p>
          <a:p>
            <a:r>
              <a:rPr lang="en-US" sz="1200" kern="1200" dirty="0"/>
              <a:t>The Buenker Law Firm</a:t>
            </a:r>
          </a:p>
          <a:p>
            <a:r>
              <a:rPr lang="en-US" sz="1200" kern="1200" dirty="0"/>
              <a:t>2060 North Loop West, Suite 215</a:t>
            </a:r>
          </a:p>
          <a:p>
            <a:r>
              <a:rPr lang="en-US" sz="1200" kern="1200" dirty="0"/>
              <a:t>Houston, Texas 77018</a:t>
            </a:r>
          </a:p>
          <a:p>
            <a:r>
              <a:rPr lang="en-US" sz="1200" kern="1200" dirty="0"/>
              <a:t>(713) 868-3388</a:t>
            </a:r>
          </a:p>
          <a:p>
            <a:r>
              <a:rPr lang="en-US" sz="1200" kern="1200" dirty="0" err="1"/>
              <a:t>tpadgett@buenkerlaw.com</a:t>
            </a:r>
            <a:endParaRPr lang="en-US" sz="1200" kern="1200" dirty="0"/>
          </a:p>
          <a:p>
            <a:endParaRPr lang="en-US" sz="1200" kern="1200" dirty="0"/>
          </a:p>
        </p:txBody>
      </p:sp>
      <p:pic>
        <p:nvPicPr>
          <p:cNvPr id="12" name="Picture 11" descr="A close up of a sign&#10;&#10;Description automatically generated">
            <a:extLst>
              <a:ext uri="{FF2B5EF4-FFF2-40B4-BE49-F238E27FC236}">
                <a16:creationId xmlns:a16="http://schemas.microsoft.com/office/drawing/2014/main" id="{6DC8025D-6EB9-BD47-B9E2-A8FFBFF5DE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8486" y="4210351"/>
            <a:ext cx="1709240" cy="393611"/>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F230DE10-869C-504A-A644-D5E97F3AC9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8732" y="2260801"/>
            <a:ext cx="698518" cy="773695"/>
          </a:xfrm>
          <a:prstGeom prst="rect">
            <a:avLst/>
          </a:prstGeom>
        </p:spPr>
      </p:pic>
    </p:spTree>
    <p:extLst>
      <p:ext uri="{BB962C8B-B14F-4D97-AF65-F5344CB8AC3E}">
        <p14:creationId xmlns:p14="http://schemas.microsoft.com/office/powerpoint/2010/main" val="309738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059628" y="772734"/>
            <a:ext cx="7024744" cy="426543"/>
          </a:xfrm>
        </p:spPr>
        <p:txBody>
          <a:bodyPr>
            <a:normAutofit fontScale="90000"/>
          </a:bodyPr>
          <a:lstStyle/>
          <a:p>
            <a:r>
              <a:rPr lang="en-US" sz="2800" dirty="0"/>
              <a:t>Trap 9: Not Knowing How To Prove Punitives</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571999" y="1334021"/>
            <a:ext cx="3829933" cy="4149974"/>
          </a:xfrm>
        </p:spPr>
        <p:txBody>
          <a:bodyPr>
            <a:normAutofit fontScale="62500" lnSpcReduction="20000"/>
          </a:bodyPr>
          <a:lstStyle/>
          <a:p>
            <a:pPr marL="68580" indent="0" algn="ctr">
              <a:buNone/>
            </a:pPr>
            <a:r>
              <a:rPr lang="en-US" sz="2600" b="1" dirty="0"/>
              <a:t>The Kolstad Trap</a:t>
            </a:r>
          </a:p>
          <a:p>
            <a:endParaRPr lang="en-US" sz="1700" dirty="0"/>
          </a:p>
          <a:p>
            <a:r>
              <a:rPr lang="en-US" sz="2200" dirty="0"/>
              <a:t>In Kolstad, the Supreme Court held that “an employer may not be vicariously liable for the discriminatory employment decision of managerial agents where these decisions are contrary to the employer's good-faith efforts to comply with Title VII.” Kolstad, 527 U.S. at 545.</a:t>
            </a:r>
          </a:p>
          <a:p>
            <a:endParaRPr lang="en-US" sz="1700" dirty="0"/>
          </a:p>
          <a:p>
            <a:pPr lvl="1"/>
            <a:r>
              <a:rPr lang="en-US" sz="1900" dirty="0"/>
              <a:t>It’s an affirmative defense; make sure it was pleaded</a:t>
            </a:r>
          </a:p>
          <a:p>
            <a:pPr lvl="1"/>
            <a:endParaRPr lang="en-US" sz="1900" dirty="0"/>
          </a:p>
          <a:p>
            <a:pPr lvl="1"/>
            <a:r>
              <a:rPr lang="en-US" sz="1900" dirty="0"/>
              <a:t>Do discovery on training of managerial agents on relevant policies</a:t>
            </a:r>
          </a:p>
          <a:p>
            <a:pPr lvl="1"/>
            <a:endParaRPr lang="en-US" sz="1900" dirty="0"/>
          </a:p>
          <a:p>
            <a:pPr lvl="1"/>
            <a:r>
              <a:rPr lang="en-US" sz="1900" dirty="0"/>
              <a:t>Link decision to a “managerial agent”</a:t>
            </a:r>
          </a:p>
          <a:p>
            <a:pPr lvl="1"/>
            <a:endParaRPr lang="en-US" sz="1900" dirty="0"/>
          </a:p>
          <a:p>
            <a:pPr lvl="1"/>
            <a:r>
              <a:rPr lang="en-US" sz="1900" dirty="0"/>
              <a:t>Gert ”managerial agent” to admit that, if discrimination/retaliation occurred, that it violated the anti-discrimination/anti-retaliation policies.</a:t>
            </a:r>
          </a:p>
          <a:p>
            <a:endParaRPr lang="en-US" sz="1700" dirty="0"/>
          </a:p>
          <a:p>
            <a:endParaRPr lang="en-US" sz="1700" dirty="0"/>
          </a:p>
          <a:p>
            <a:endParaRPr lang="en-US" sz="1700"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742067" y="1421353"/>
            <a:ext cx="3829933" cy="4051795"/>
          </a:xfrm>
          <a:prstGeom prst="rect">
            <a:avLst/>
          </a:prstGeom>
        </p:spPr>
        <p:txBody>
          <a:bodyPr vert="horz" lIns="91440" tIns="45720" rIns="91440" bIns="45720" rtlCol="0">
            <a:no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300" dirty="0"/>
              <a:t>A plaintiff may recover punitive damages if the defendant acted “with malice or with reckless indifference to the federally protected rights of an aggrieved individual.” 42 U.S.C. § 1981a(b)(1).</a:t>
            </a:r>
          </a:p>
          <a:p>
            <a:endParaRPr lang="en-US" sz="1300" dirty="0"/>
          </a:p>
          <a:p>
            <a:r>
              <a:rPr lang="en-US" sz="1300" dirty="0"/>
              <a:t>The availability of punitive damages turns on the defendant's state of mind, not the nature of the defendant's egregious conduct. </a:t>
            </a:r>
            <a:r>
              <a:rPr lang="en-US" sz="1300" i="1" dirty="0"/>
              <a:t>Kolstad v. Am. Dental Ass'n</a:t>
            </a:r>
            <a:r>
              <a:rPr lang="en-US" sz="1300" dirty="0"/>
              <a:t>, 527 U.S. 526, 535 (1999).</a:t>
            </a:r>
          </a:p>
          <a:p>
            <a:endParaRPr lang="en-US" sz="1300" dirty="0"/>
          </a:p>
          <a:p>
            <a:r>
              <a:rPr lang="en-US" sz="1300" dirty="0"/>
              <a:t>You must show that the “malfeasing agent served in a ‘managerial capacity’ and committed the wrong while ‘acting in the scope of employment.’” </a:t>
            </a:r>
            <a:r>
              <a:rPr lang="en-US" sz="1300" i="1" dirty="0"/>
              <a:t>Rubinstein v. Adm'rs of the Tulane Educ. Fund</a:t>
            </a:r>
            <a:r>
              <a:rPr lang="en-US" sz="1300" dirty="0"/>
              <a:t>, 218 F.3d 392, 405 (5th Cir.2000).</a:t>
            </a:r>
          </a:p>
        </p:txBody>
      </p:sp>
      <p:sp>
        <p:nvSpPr>
          <p:cNvPr id="7" name="TextBox 6">
            <a:extLst>
              <a:ext uri="{FF2B5EF4-FFF2-40B4-BE49-F238E27FC236}">
                <a16:creationId xmlns:a16="http://schemas.microsoft.com/office/drawing/2014/main" id="{2D906DCA-2FD9-0C48-8F3E-B74E50A2E7E7}"/>
              </a:ext>
            </a:extLst>
          </p:cNvPr>
          <p:cNvSpPr txBox="1"/>
          <p:nvPr/>
        </p:nvSpPr>
        <p:spPr>
          <a:xfrm>
            <a:off x="4686398" y="1318303"/>
            <a:ext cx="3715534" cy="4149974"/>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264326" y="5679506"/>
            <a:ext cx="6615347" cy="615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Pay Attention To How You Prove Punitives</a:t>
            </a:r>
          </a:p>
          <a:p>
            <a:pPr algn="ctr"/>
            <a:endParaRPr lang="en-US" dirty="0"/>
          </a:p>
        </p:txBody>
      </p:sp>
    </p:spTree>
    <p:extLst>
      <p:ext uri="{BB962C8B-B14F-4D97-AF65-F5344CB8AC3E}">
        <p14:creationId xmlns:p14="http://schemas.microsoft.com/office/powerpoint/2010/main" val="2459348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402649" y="809815"/>
            <a:ext cx="6338700" cy="426543"/>
          </a:xfrm>
        </p:spPr>
        <p:txBody>
          <a:bodyPr>
            <a:normAutofit fontScale="90000"/>
          </a:bodyPr>
          <a:lstStyle/>
          <a:p>
            <a:r>
              <a:rPr lang="en-US" sz="2800" dirty="0"/>
              <a:t>Trap 10:  Not Setting Client Expectations</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147930" y="1789280"/>
            <a:ext cx="4267200" cy="3431008"/>
          </a:xfrm>
        </p:spPr>
        <p:txBody>
          <a:bodyPr>
            <a:normAutofit fontScale="62500" lnSpcReduction="20000"/>
          </a:bodyPr>
          <a:lstStyle/>
          <a:p>
            <a:pPr marL="68580" indent="0" algn="ctr">
              <a:buNone/>
            </a:pPr>
            <a:r>
              <a:rPr lang="en-US" sz="2600" b="1" dirty="0"/>
              <a:t>Mediation Tips</a:t>
            </a:r>
          </a:p>
          <a:p>
            <a:endParaRPr lang="en-US" sz="1700" dirty="0"/>
          </a:p>
          <a:p>
            <a:r>
              <a:rPr lang="en-US" sz="1700" dirty="0"/>
              <a:t>Prepare beforehand.</a:t>
            </a:r>
          </a:p>
          <a:p>
            <a:endParaRPr lang="en-US" sz="1700" dirty="0"/>
          </a:p>
          <a:p>
            <a:r>
              <a:rPr lang="en-US" sz="1700" dirty="0"/>
              <a:t>Be impressive in your presentation – in full command of the facts, the law, and put on a polished, powerful, yet professional, presentation.  You are being evaluated as an advocate.</a:t>
            </a:r>
          </a:p>
          <a:p>
            <a:endParaRPr lang="en-US" sz="1700" dirty="0"/>
          </a:p>
          <a:p>
            <a:r>
              <a:rPr lang="en-US" sz="1700" dirty="0"/>
              <a:t>Don’t rely on your mediator to do your hard work.  The more the mediator is in your room working on your client, the more your client is the problem.  Solve problems with your client before mediation.</a:t>
            </a:r>
          </a:p>
          <a:p>
            <a:endParaRPr lang="en-US" sz="1700" dirty="0"/>
          </a:p>
          <a:p>
            <a:r>
              <a:rPr lang="en-US" sz="1700" dirty="0"/>
              <a:t>Be reasonable and professional at all times</a:t>
            </a:r>
          </a:p>
          <a:p>
            <a:endParaRPr lang="en-US" sz="1700" dirty="0"/>
          </a:p>
          <a:p>
            <a:r>
              <a:rPr lang="en-US" sz="1700" dirty="0"/>
              <a:t>Never beg.  It’s okay if a case does not settle.</a:t>
            </a:r>
          </a:p>
          <a:p>
            <a:endParaRPr lang="en-US" sz="1700" dirty="0"/>
          </a:p>
          <a:p>
            <a:r>
              <a:rPr lang="en-US" sz="1700" dirty="0"/>
              <a:t>Handle problems at the courthouse.  If it turns out you took a bad case, that’s not on the employer; that’s on you and/or your client.</a:t>
            </a:r>
          </a:p>
          <a:p>
            <a:endParaRPr lang="en-US" sz="1700" dirty="0"/>
          </a:p>
          <a:p>
            <a:endParaRPr lang="en-US" sz="1700"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964895" y="2163475"/>
            <a:ext cx="3077017" cy="2713325"/>
          </a:xfrm>
          <a:prstGeom prst="rect">
            <a:avLst/>
          </a:prstGeom>
        </p:spPr>
        <p:txBody>
          <a:bodyPr vert="horz" lIns="91440" tIns="45720" rIns="91440" bIns="45720" rtlCol="0">
            <a:normAutofit fontScale="850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800" dirty="0"/>
              <a:t>Explain to your client the laws on damages as applicable to the case</a:t>
            </a:r>
          </a:p>
          <a:p>
            <a:endParaRPr lang="en-US" sz="1800" dirty="0"/>
          </a:p>
          <a:p>
            <a:r>
              <a:rPr lang="en-US" sz="1800" dirty="0"/>
              <a:t>Never set unrealistic expectations</a:t>
            </a:r>
          </a:p>
          <a:p>
            <a:endParaRPr lang="en-US" sz="1800" dirty="0"/>
          </a:p>
          <a:p>
            <a:r>
              <a:rPr lang="en-US" sz="1800" dirty="0"/>
              <a:t>Explain settlement demands</a:t>
            </a:r>
          </a:p>
          <a:p>
            <a:endParaRPr lang="en-US" sz="1800" dirty="0"/>
          </a:p>
          <a:p>
            <a:r>
              <a:rPr lang="en-US" sz="1800" dirty="0"/>
              <a:t>Under-Promise and Over-Deliver</a:t>
            </a:r>
          </a:p>
          <a:p>
            <a:endParaRPr lang="en-US" sz="1900" dirty="0"/>
          </a:p>
          <a:p>
            <a:pPr marL="68580" indent="0">
              <a:buNone/>
            </a:pPr>
            <a:endParaRPr lang="en-US" sz="1900" dirty="0"/>
          </a:p>
          <a:p>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4147930" y="1637711"/>
            <a:ext cx="4373217" cy="3808931"/>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264326" y="5679506"/>
            <a:ext cx="6615347" cy="615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Treat Mediation Seriously, And </a:t>
            </a:r>
          </a:p>
          <a:p>
            <a:pPr algn="ctr"/>
            <a:r>
              <a:rPr lang="en-US" b="1" dirty="0"/>
              <a:t>Maximize Your Chances Of Success </a:t>
            </a:r>
          </a:p>
          <a:p>
            <a:pPr algn="ctr"/>
            <a:endParaRPr lang="en-US" dirty="0"/>
          </a:p>
        </p:txBody>
      </p:sp>
    </p:spTree>
    <p:extLst>
      <p:ext uri="{BB962C8B-B14F-4D97-AF65-F5344CB8AC3E}">
        <p14:creationId xmlns:p14="http://schemas.microsoft.com/office/powerpoint/2010/main" val="1135806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061653" y="809815"/>
            <a:ext cx="7020691" cy="426543"/>
          </a:xfrm>
        </p:spPr>
        <p:txBody>
          <a:bodyPr>
            <a:normAutofit fontScale="90000"/>
          </a:bodyPr>
          <a:lstStyle/>
          <a:p>
            <a:r>
              <a:rPr lang="en-US" sz="2800" dirty="0"/>
              <a:t>Bonus Trap 1:  Failing To Record Your Time</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5126181" y="1620718"/>
            <a:ext cx="3455203" cy="3431008"/>
          </a:xfrm>
        </p:spPr>
        <p:txBody>
          <a:bodyPr>
            <a:normAutofit fontScale="62500" lnSpcReduction="20000"/>
          </a:bodyPr>
          <a:lstStyle/>
          <a:p>
            <a:pPr marL="68580" indent="0" algn="ctr">
              <a:buNone/>
            </a:pPr>
            <a:r>
              <a:rPr lang="en-US" sz="2600" b="1" dirty="0"/>
              <a:t>Attorneys’ Fees Tips</a:t>
            </a:r>
          </a:p>
          <a:p>
            <a:endParaRPr lang="en-US" sz="1700" dirty="0"/>
          </a:p>
          <a:p>
            <a:r>
              <a:rPr lang="en-US" sz="2200" dirty="0"/>
              <a:t>Track your time contemporaneously in tenths of an hour</a:t>
            </a:r>
          </a:p>
          <a:p>
            <a:endParaRPr lang="en-US" sz="2200" dirty="0"/>
          </a:p>
          <a:p>
            <a:r>
              <a:rPr lang="en-US" sz="2200" dirty="0"/>
              <a:t>Be prepared to produce billing records and give a deposition on your fees</a:t>
            </a:r>
          </a:p>
          <a:p>
            <a:endParaRPr lang="en-US" sz="2200" dirty="0"/>
          </a:p>
          <a:p>
            <a:r>
              <a:rPr lang="en-US" sz="2200" dirty="0"/>
              <a:t>Don’t lie in a fee petition; it’s under oath</a:t>
            </a:r>
          </a:p>
          <a:p>
            <a:endParaRPr lang="en-US" sz="2200" dirty="0"/>
          </a:p>
          <a:p>
            <a:r>
              <a:rPr lang="en-US" sz="2200" dirty="0"/>
              <a:t>Get an expert to testify as to reasonableness in state court</a:t>
            </a:r>
          </a:p>
          <a:p>
            <a:endParaRPr lang="en-US" sz="1700" dirty="0"/>
          </a:p>
          <a:p>
            <a:endParaRPr lang="en-US" sz="1700"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964895" y="1379910"/>
            <a:ext cx="3995031" cy="4299596"/>
          </a:xfrm>
          <a:prstGeom prst="rect">
            <a:avLst/>
          </a:prstGeom>
        </p:spPr>
        <p:txBody>
          <a:bodyPr vert="horz" lIns="91440" tIns="45720" rIns="91440" bIns="45720" rtlCol="0">
            <a:normAutofit fontScale="850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600" dirty="0"/>
              <a:t>You are going to have to prove up attorneys’ fees</a:t>
            </a:r>
          </a:p>
          <a:p>
            <a:endParaRPr lang="en-US" sz="1600" dirty="0"/>
          </a:p>
          <a:p>
            <a:r>
              <a:rPr lang="en-US" sz="1600" dirty="0"/>
              <a:t>In federal court, this is typically done post-trial in a fee application under the </a:t>
            </a:r>
            <a:r>
              <a:rPr lang="en-US" sz="1600" i="1" dirty="0"/>
              <a:t>Lodestar</a:t>
            </a:r>
            <a:r>
              <a:rPr lang="en-US" sz="1600" dirty="0"/>
              <a:t> method</a:t>
            </a:r>
          </a:p>
          <a:p>
            <a:endParaRPr lang="en-US" sz="1600" dirty="0"/>
          </a:p>
          <a:p>
            <a:r>
              <a:rPr lang="en-US" sz="1600" dirty="0"/>
              <a:t>In state court, testimony is usually given at trial and attorneys must produce “sufficient evidence” in support of fees.  </a:t>
            </a:r>
          </a:p>
          <a:p>
            <a:endParaRPr lang="en-US" sz="1600" dirty="0"/>
          </a:p>
          <a:p>
            <a:r>
              <a:rPr lang="en-US" sz="1600" dirty="0"/>
              <a:t>“Sufficient evidence” includes”(1) particular services performed, (2) who performed those services, (3) approximately when the services were performed, (4) the reasonable amount of time required to perform the services, and (5) the reasonable hourly rate for each person performing such services.”  </a:t>
            </a:r>
            <a:r>
              <a:rPr lang="en-US" sz="1600" i="1" dirty="0"/>
              <a:t>Rohrmoos v. UTSW</a:t>
            </a:r>
            <a:r>
              <a:rPr lang="en-US" sz="1600" dirty="0"/>
              <a:t>, 578 S.W.3d 469, 498 (Tex. 2019).</a:t>
            </a:r>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5243944" y="1358337"/>
            <a:ext cx="3219675" cy="3808931"/>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264326" y="5679506"/>
            <a:ext cx="6615347" cy="615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Track Your Time And Be Honest</a:t>
            </a:r>
          </a:p>
          <a:p>
            <a:pPr algn="ctr"/>
            <a:endParaRPr lang="en-US" dirty="0"/>
          </a:p>
        </p:txBody>
      </p:sp>
    </p:spTree>
    <p:extLst>
      <p:ext uri="{BB962C8B-B14F-4D97-AF65-F5344CB8AC3E}">
        <p14:creationId xmlns:p14="http://schemas.microsoft.com/office/powerpoint/2010/main" val="3690096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061653" y="809815"/>
            <a:ext cx="7020691" cy="426543"/>
          </a:xfrm>
        </p:spPr>
        <p:txBody>
          <a:bodyPr>
            <a:normAutofit fontScale="90000"/>
          </a:bodyPr>
          <a:lstStyle/>
          <a:p>
            <a:r>
              <a:rPr lang="en-US" sz="2800" dirty="0"/>
              <a:t>Bonus Trap 2:  Don’t Be Scared  </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5046617" y="1265179"/>
            <a:ext cx="3455203" cy="4143705"/>
          </a:xfrm>
        </p:spPr>
        <p:txBody>
          <a:bodyPr>
            <a:normAutofit fontScale="62500" lnSpcReduction="20000"/>
          </a:bodyPr>
          <a:lstStyle/>
          <a:p>
            <a:pPr marL="68580" indent="0" algn="ctr">
              <a:buNone/>
            </a:pPr>
            <a:r>
              <a:rPr lang="en-US" sz="2600" b="1" dirty="0"/>
              <a:t>How To Sustain Success</a:t>
            </a:r>
          </a:p>
          <a:p>
            <a:endParaRPr lang="en-US" sz="1700" dirty="0"/>
          </a:p>
          <a:p>
            <a:r>
              <a:rPr lang="en-US" sz="2200" dirty="0"/>
              <a:t>Do the right thing, every time, no matter what, irrespective of any financial consequences to you, or anything else.</a:t>
            </a:r>
          </a:p>
          <a:p>
            <a:endParaRPr lang="en-US" sz="2200" dirty="0"/>
          </a:p>
          <a:p>
            <a:r>
              <a:rPr lang="en-US" sz="2200" dirty="0"/>
              <a:t>Give every courtesy.  Expect none in return.</a:t>
            </a:r>
          </a:p>
          <a:p>
            <a:endParaRPr lang="en-US" sz="2200" dirty="0"/>
          </a:p>
          <a:p>
            <a:r>
              <a:rPr lang="en-US" sz="2200" dirty="0"/>
              <a:t>Don’t demonize others, whine incessantly, and file antagonistic briefs</a:t>
            </a:r>
          </a:p>
          <a:p>
            <a:endParaRPr lang="en-US" sz="2200" dirty="0"/>
          </a:p>
          <a:p>
            <a:r>
              <a:rPr lang="en-US" sz="2200" dirty="0"/>
              <a:t>Don’t settle because you need the money</a:t>
            </a:r>
          </a:p>
          <a:p>
            <a:endParaRPr lang="en-US" sz="2200" dirty="0"/>
          </a:p>
          <a:p>
            <a:r>
              <a:rPr lang="en-US" sz="2200" dirty="0"/>
              <a:t>Effectuate transformative change in deserving persons’ lives.  That feeling truly is incredibly rewarding.</a:t>
            </a:r>
          </a:p>
          <a:p>
            <a:endParaRPr lang="en-US" sz="1700"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812495" y="1891847"/>
            <a:ext cx="3995031" cy="2693326"/>
          </a:xfrm>
          <a:prstGeom prst="rect">
            <a:avLst/>
          </a:prstGeom>
        </p:spPr>
        <p:txBody>
          <a:bodyPr vert="horz" lIns="91440" tIns="45720" rIns="91440" bIns="45720" rtlCol="0">
            <a:normAutofit fontScale="850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600" dirty="0"/>
              <a:t>Don’t be afraid to try good cases to get full value</a:t>
            </a:r>
          </a:p>
          <a:p>
            <a:endParaRPr lang="en-US" sz="1600" dirty="0"/>
          </a:p>
          <a:p>
            <a:r>
              <a:rPr lang="en-US" sz="1600" dirty="0"/>
              <a:t>Losing is part of being a trial lawyer and there is no shame in losing</a:t>
            </a:r>
          </a:p>
          <a:p>
            <a:endParaRPr lang="en-US" sz="1600" dirty="0"/>
          </a:p>
          <a:p>
            <a:r>
              <a:rPr lang="en-US" sz="1600" dirty="0"/>
              <a:t>Winning verdicts, however, is how you get better cases in the future and higher future settlements</a:t>
            </a:r>
          </a:p>
          <a:p>
            <a:endParaRPr lang="en-US" sz="1600" dirty="0"/>
          </a:p>
          <a:p>
            <a:r>
              <a:rPr lang="en-US" sz="1600" dirty="0"/>
              <a:t>Be prepared to try a case at least a month in advance.  Start with the jury charge.</a:t>
            </a:r>
          </a:p>
        </p:txBody>
      </p:sp>
      <p:sp>
        <p:nvSpPr>
          <p:cNvPr id="7" name="TextBox 6">
            <a:extLst>
              <a:ext uri="{FF2B5EF4-FFF2-40B4-BE49-F238E27FC236}">
                <a16:creationId xmlns:a16="http://schemas.microsoft.com/office/drawing/2014/main" id="{2D906DCA-2FD9-0C48-8F3E-B74E50A2E7E7}"/>
              </a:ext>
            </a:extLst>
          </p:cNvPr>
          <p:cNvSpPr txBox="1"/>
          <p:nvPr/>
        </p:nvSpPr>
        <p:spPr>
          <a:xfrm>
            <a:off x="4904508" y="1226781"/>
            <a:ext cx="3597312" cy="4182103"/>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264326" y="5679506"/>
            <a:ext cx="6615347" cy="615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Your Reputation Is All You Have</a:t>
            </a:r>
          </a:p>
          <a:p>
            <a:pPr algn="ctr"/>
            <a:endParaRPr lang="en-US" dirty="0"/>
          </a:p>
        </p:txBody>
      </p:sp>
    </p:spTree>
    <p:extLst>
      <p:ext uri="{BB962C8B-B14F-4D97-AF65-F5344CB8AC3E}">
        <p14:creationId xmlns:p14="http://schemas.microsoft.com/office/powerpoint/2010/main" val="1187468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260801"/>
            <a:ext cx="3313355" cy="3724363"/>
          </a:xfrm>
        </p:spPr>
        <p:txBody>
          <a:bodyPr>
            <a:normAutofit/>
          </a:bodyPr>
          <a:lstStyle/>
          <a:p>
            <a:pPr algn="ctr"/>
            <a:br>
              <a:rPr lang="en-US" sz="3200" dirty="0"/>
            </a:br>
            <a:br>
              <a:rPr lang="en-US" sz="3200" dirty="0"/>
            </a:br>
            <a:r>
              <a:rPr lang="en-US" sz="3200" dirty="0"/>
              <a:t>Top 10 Damage Traps For Lawyers Bringing Employment Law Cases</a:t>
            </a:r>
            <a:br>
              <a:rPr lang="en-US" sz="3200" dirty="0"/>
            </a:br>
            <a:br>
              <a:rPr lang="en-US" sz="1800" dirty="0"/>
            </a:br>
            <a:r>
              <a:rPr lang="en-US" sz="1800" b="1" dirty="0"/>
              <a:t>May 8, 2020, HBA</a:t>
            </a:r>
          </a:p>
        </p:txBody>
      </p:sp>
      <p:sp>
        <p:nvSpPr>
          <p:cNvPr id="4" name="TextBox 3"/>
          <p:cNvSpPr txBox="1"/>
          <p:nvPr/>
        </p:nvSpPr>
        <p:spPr>
          <a:xfrm>
            <a:off x="956285" y="3695344"/>
            <a:ext cx="184666" cy="369332"/>
          </a:xfrm>
          <a:prstGeom prst="rect">
            <a:avLst/>
          </a:prstGeom>
          <a:noFill/>
        </p:spPr>
        <p:txBody>
          <a:bodyPr wrap="none" rtlCol="0">
            <a:spAutoFit/>
          </a:bodyPr>
          <a:lstStyle/>
          <a:p>
            <a:endParaRPr lang="en-US" dirty="0"/>
          </a:p>
        </p:txBody>
      </p:sp>
      <p:sp>
        <p:nvSpPr>
          <p:cNvPr id="5" name="TextBox 4"/>
          <p:cNvSpPr txBox="1"/>
          <p:nvPr/>
        </p:nvSpPr>
        <p:spPr>
          <a:xfrm>
            <a:off x="215304" y="1806079"/>
            <a:ext cx="2493182" cy="1384995"/>
          </a:xfrm>
          <a:prstGeom prst="rect">
            <a:avLst/>
          </a:prstGeom>
          <a:noFill/>
        </p:spPr>
        <p:txBody>
          <a:bodyPr wrap="square" rtlCol="0">
            <a:spAutoFit/>
          </a:bodyPr>
          <a:lstStyle/>
          <a:p>
            <a:r>
              <a:rPr lang="en-US" sz="1200" kern="1200" dirty="0"/>
              <a:t>Ed Sullivan</a:t>
            </a:r>
          </a:p>
          <a:p>
            <a:r>
              <a:rPr lang="en-US" sz="1200" kern="1200" dirty="0"/>
              <a:t>Oberti Sullivan LLP</a:t>
            </a:r>
          </a:p>
          <a:p>
            <a:r>
              <a:rPr lang="en-US" sz="1200" kern="1200" dirty="0"/>
              <a:t>712 Main Street, Suite 900</a:t>
            </a:r>
          </a:p>
          <a:p>
            <a:r>
              <a:rPr lang="en-US" sz="1200" kern="1200" dirty="0"/>
              <a:t>Houston, Texas 77002</a:t>
            </a:r>
          </a:p>
          <a:p>
            <a:r>
              <a:rPr lang="en-US" sz="1200" kern="1200" dirty="0"/>
              <a:t>(713) 401-3557</a:t>
            </a:r>
          </a:p>
          <a:p>
            <a:r>
              <a:rPr lang="en-US" sz="1200" dirty="0" err="1"/>
              <a:t>ed@osattorneys.com</a:t>
            </a:r>
            <a:endParaRPr lang="en-US" sz="1200" kern="1200" dirty="0"/>
          </a:p>
          <a:p>
            <a:r>
              <a:rPr lang="en-US" sz="1200" kern="1200" dirty="0"/>
              <a:t>	</a:t>
            </a:r>
          </a:p>
        </p:txBody>
      </p:sp>
      <p:sp>
        <p:nvSpPr>
          <p:cNvPr id="6" name="TextBox 5"/>
          <p:cNvSpPr txBox="1"/>
          <p:nvPr/>
        </p:nvSpPr>
        <p:spPr>
          <a:xfrm>
            <a:off x="215304" y="3429000"/>
            <a:ext cx="2647456" cy="1384995"/>
          </a:xfrm>
          <a:prstGeom prst="rect">
            <a:avLst/>
          </a:prstGeom>
          <a:noFill/>
        </p:spPr>
        <p:txBody>
          <a:bodyPr wrap="square" rtlCol="0">
            <a:spAutoFit/>
          </a:bodyPr>
          <a:lstStyle/>
          <a:p>
            <a:r>
              <a:rPr lang="en-US" sz="1200" kern="1200" dirty="0"/>
              <a:t>Thomas H. </a:t>
            </a:r>
            <a:r>
              <a:rPr lang="en-US" sz="1200" dirty="0"/>
              <a:t>Padgett, Jr.</a:t>
            </a:r>
            <a:endParaRPr lang="en-US" sz="1200" kern="1200" dirty="0"/>
          </a:p>
          <a:p>
            <a:r>
              <a:rPr lang="en-US" sz="1200" kern="1200" dirty="0"/>
              <a:t>The Buenker Law Firm</a:t>
            </a:r>
          </a:p>
          <a:p>
            <a:r>
              <a:rPr lang="en-US" sz="1200" kern="1200" dirty="0"/>
              <a:t>2060 North Loop West, Suite 215</a:t>
            </a:r>
          </a:p>
          <a:p>
            <a:r>
              <a:rPr lang="en-US" sz="1200" kern="1200" dirty="0"/>
              <a:t>Houston, Texas 77018</a:t>
            </a:r>
          </a:p>
          <a:p>
            <a:r>
              <a:rPr lang="en-US" sz="1200" kern="1200" dirty="0"/>
              <a:t>(713) 868-3388</a:t>
            </a:r>
          </a:p>
          <a:p>
            <a:r>
              <a:rPr lang="en-US" sz="1200" kern="1200" dirty="0" err="1"/>
              <a:t>tpadgett@buenkerlaw.com</a:t>
            </a:r>
            <a:endParaRPr lang="en-US" sz="1200" kern="1200" dirty="0"/>
          </a:p>
          <a:p>
            <a:endParaRPr lang="en-US" sz="1200" kern="1200" dirty="0"/>
          </a:p>
        </p:txBody>
      </p:sp>
      <p:pic>
        <p:nvPicPr>
          <p:cNvPr id="12" name="Picture 11" descr="A close up of a sign&#10;&#10;Description automatically generated">
            <a:extLst>
              <a:ext uri="{FF2B5EF4-FFF2-40B4-BE49-F238E27FC236}">
                <a16:creationId xmlns:a16="http://schemas.microsoft.com/office/drawing/2014/main" id="{6DC8025D-6EB9-BD47-B9E2-A8FFBFF5DE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8486" y="4210351"/>
            <a:ext cx="1709240" cy="393611"/>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F230DE10-869C-504A-A644-D5E97F3AC9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8732" y="2260801"/>
            <a:ext cx="698518" cy="773695"/>
          </a:xfrm>
          <a:prstGeom prst="rect">
            <a:avLst/>
          </a:prstGeom>
        </p:spPr>
      </p:pic>
    </p:spTree>
    <p:extLst>
      <p:ext uri="{BB962C8B-B14F-4D97-AF65-F5344CB8AC3E}">
        <p14:creationId xmlns:p14="http://schemas.microsoft.com/office/powerpoint/2010/main" val="195127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2401714" y="777800"/>
            <a:ext cx="4340571" cy="529619"/>
          </a:xfrm>
        </p:spPr>
        <p:txBody>
          <a:bodyPr>
            <a:normAutofit/>
          </a:bodyPr>
          <a:lstStyle/>
          <a:p>
            <a:r>
              <a:rPr lang="en-US" sz="2500" dirty="0"/>
              <a:t>Trap 1:  “Winging” The Law</a:t>
            </a:r>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807975" y="1955328"/>
            <a:ext cx="3563015" cy="3405017"/>
          </a:xfrm>
          <a:prstGeom prst="rect">
            <a:avLst/>
          </a:prstGeom>
        </p:spPr>
        <p:txBody>
          <a:bodyPr vert="horz" lIns="91440" tIns="45720" rIns="91440" bIns="45720" rtlCol="0">
            <a:normAutofit lnSpcReduction="1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900" dirty="0"/>
              <a:t>Know the controlling case law inside and out</a:t>
            </a:r>
          </a:p>
          <a:p>
            <a:endParaRPr lang="en-US" sz="1900" dirty="0"/>
          </a:p>
          <a:p>
            <a:r>
              <a:rPr lang="en-US" sz="1700" dirty="0"/>
              <a:t>You</a:t>
            </a:r>
            <a:r>
              <a:rPr lang="en-US" sz="1900" dirty="0"/>
              <a:t> can’t get damages if you can’t get to a jury</a:t>
            </a:r>
          </a:p>
          <a:p>
            <a:endParaRPr lang="en-US" sz="1900" dirty="0"/>
          </a:p>
          <a:p>
            <a:r>
              <a:rPr lang="en-US" sz="1900" dirty="0"/>
              <a:t>Don’t take cases that are grist for the summary judgment mill, or cases just to settle for nuisance value</a:t>
            </a:r>
          </a:p>
          <a:p>
            <a:endParaRPr lang="en-US" sz="1900" dirty="0"/>
          </a:p>
          <a:p>
            <a:endParaRPr lang="en-US" sz="1900" dirty="0"/>
          </a:p>
          <a:p>
            <a:pPr marL="68580" indent="0">
              <a:buNone/>
            </a:pPr>
            <a:endParaRPr lang="en-US" sz="1600" b="1" dirty="0"/>
          </a:p>
          <a:p>
            <a:endParaRPr lang="en-US" dirty="0"/>
          </a:p>
          <a:p>
            <a:endParaRPr lang="en-US" dirty="0"/>
          </a:p>
        </p:txBody>
      </p:sp>
      <p:sp>
        <p:nvSpPr>
          <p:cNvPr id="9" name="TextBox 8">
            <a:extLst>
              <a:ext uri="{FF2B5EF4-FFF2-40B4-BE49-F238E27FC236}">
                <a16:creationId xmlns:a16="http://schemas.microsoft.com/office/drawing/2014/main" id="{026F74D7-5901-FD4E-848C-CB5043329AC6}"/>
              </a:ext>
            </a:extLst>
          </p:cNvPr>
          <p:cNvSpPr txBox="1"/>
          <p:nvPr/>
        </p:nvSpPr>
        <p:spPr>
          <a:xfrm>
            <a:off x="4639525" y="1628285"/>
            <a:ext cx="3757450" cy="3877985"/>
          </a:xfrm>
          <a:prstGeom prst="rect">
            <a:avLst/>
          </a:prstGeom>
          <a:solidFill>
            <a:schemeClr val="bg2">
              <a:alpha val="19000"/>
            </a:schemeClr>
          </a:solidFill>
          <a:ln>
            <a:solidFill>
              <a:schemeClr val="bg2"/>
            </a:solidFill>
          </a:ln>
        </p:spPr>
        <p:txBody>
          <a:bodyPr wrap="square" rtlCol="0">
            <a:spAutoFit/>
          </a:bodyPr>
          <a:lstStyle/>
          <a:p>
            <a:pPr algn="ctr"/>
            <a:r>
              <a:rPr lang="en-US" b="1" dirty="0"/>
              <a:t>The Downward Cycle</a:t>
            </a:r>
          </a:p>
          <a:p>
            <a:pPr algn="ctr"/>
            <a:endParaRPr lang="en-US" sz="1200" b="1" dirty="0"/>
          </a:p>
          <a:p>
            <a:pPr algn="ctr"/>
            <a:endParaRPr lang="en-US" sz="1200" dirty="0"/>
          </a:p>
          <a:p>
            <a:pPr algn="ctr"/>
            <a:r>
              <a:rPr lang="en-US" sz="1200" dirty="0"/>
              <a:t>Taking Poor Cases</a:t>
            </a:r>
          </a:p>
          <a:p>
            <a:pPr algn="ctr"/>
            <a:endParaRPr lang="en-US" sz="1200" dirty="0"/>
          </a:p>
          <a:p>
            <a:pPr algn="ctr"/>
            <a:endParaRPr lang="en-US" sz="1200" b="1" dirty="0"/>
          </a:p>
          <a:p>
            <a:pPr algn="ctr"/>
            <a:endParaRPr lang="en-US" sz="1200" b="1" dirty="0"/>
          </a:p>
          <a:p>
            <a:pPr algn="ctr"/>
            <a:endParaRPr lang="en-US" sz="1200" b="1" dirty="0"/>
          </a:p>
          <a:p>
            <a:pPr algn="ctr"/>
            <a:r>
              <a:rPr lang="en-US" sz="1200" dirty="0"/>
              <a:t>Unhappy Clients/</a:t>
            </a:r>
          </a:p>
          <a:p>
            <a:pPr algn="ctr"/>
            <a:r>
              <a:rPr lang="en-US" sz="1200" dirty="0"/>
              <a:t>Bad Reviews</a:t>
            </a:r>
          </a:p>
          <a:p>
            <a:pPr algn="ctr"/>
            <a:endParaRPr lang="en-US" sz="1200" dirty="0"/>
          </a:p>
          <a:p>
            <a:pPr algn="ctr"/>
            <a:endParaRPr lang="en-US" sz="1200" dirty="0"/>
          </a:p>
          <a:p>
            <a:pPr algn="ctr"/>
            <a:endParaRPr lang="en-US" sz="1200" b="1" dirty="0"/>
          </a:p>
          <a:p>
            <a:pPr algn="ctr"/>
            <a:r>
              <a:rPr lang="en-US" sz="1200" dirty="0"/>
              <a:t>Poorer Cases</a:t>
            </a:r>
          </a:p>
          <a:p>
            <a:pPr algn="ctr"/>
            <a:endParaRPr lang="en-US" sz="1200" b="1" dirty="0"/>
          </a:p>
          <a:p>
            <a:pPr algn="ctr"/>
            <a:endParaRPr lang="en-US" sz="1200" dirty="0"/>
          </a:p>
          <a:p>
            <a:pPr algn="ctr"/>
            <a:endParaRPr lang="en-US" sz="1200" dirty="0"/>
          </a:p>
          <a:p>
            <a:pPr algn="ctr"/>
            <a:r>
              <a:rPr lang="en-US" sz="1200" dirty="0"/>
              <a:t>Lost credibility with courts and </a:t>
            </a:r>
          </a:p>
          <a:p>
            <a:pPr algn="ctr"/>
            <a:r>
              <a:rPr lang="en-US" sz="1200" dirty="0"/>
              <a:t>defense bar</a:t>
            </a:r>
          </a:p>
          <a:p>
            <a:endParaRPr lang="en-US" sz="1200" dirty="0"/>
          </a:p>
        </p:txBody>
      </p:sp>
      <p:sp>
        <p:nvSpPr>
          <p:cNvPr id="11" name="Oval 10">
            <a:extLst>
              <a:ext uri="{FF2B5EF4-FFF2-40B4-BE49-F238E27FC236}">
                <a16:creationId xmlns:a16="http://schemas.microsoft.com/office/drawing/2014/main" id="{3CC6CA9F-7B19-884A-9E45-33B19111A007}"/>
              </a:ext>
            </a:extLst>
          </p:cNvPr>
          <p:cNvSpPr/>
          <p:nvPr/>
        </p:nvSpPr>
        <p:spPr>
          <a:xfrm>
            <a:off x="5400199" y="3120880"/>
            <a:ext cx="2263871" cy="579012"/>
          </a:xfrm>
          <a:prstGeom prst="ellipse">
            <a:avLst/>
          </a:prstGeom>
          <a:solidFill>
            <a:schemeClr val="accent1">
              <a:alpha val="2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9A983F1E-58CB-0A48-AEC1-EEFF95BA9529}"/>
              </a:ext>
            </a:extLst>
          </p:cNvPr>
          <p:cNvSpPr/>
          <p:nvPr/>
        </p:nvSpPr>
        <p:spPr>
          <a:xfrm>
            <a:off x="5698435" y="2053717"/>
            <a:ext cx="1775792" cy="705817"/>
          </a:xfrm>
          <a:prstGeom prst="ellipse">
            <a:avLst/>
          </a:prstGeom>
          <a:solidFill>
            <a:schemeClr val="accent1">
              <a:alpha val="2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7F0EC032-4752-3948-8BEB-7766EA045BE2}"/>
              </a:ext>
            </a:extLst>
          </p:cNvPr>
          <p:cNvSpPr/>
          <p:nvPr/>
        </p:nvSpPr>
        <p:spPr>
          <a:xfrm>
            <a:off x="5446595" y="3969983"/>
            <a:ext cx="2143309" cy="479006"/>
          </a:xfrm>
          <a:prstGeom prst="ellipse">
            <a:avLst/>
          </a:prstGeom>
          <a:solidFill>
            <a:schemeClr val="accent1">
              <a:alpha val="2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Down Arrow 13">
            <a:extLst>
              <a:ext uri="{FF2B5EF4-FFF2-40B4-BE49-F238E27FC236}">
                <a16:creationId xmlns:a16="http://schemas.microsoft.com/office/drawing/2014/main" id="{4F88FE7F-7445-7B4B-AFF7-8BF75042E2F6}"/>
              </a:ext>
            </a:extLst>
          </p:cNvPr>
          <p:cNvSpPr/>
          <p:nvPr/>
        </p:nvSpPr>
        <p:spPr>
          <a:xfrm flipH="1">
            <a:off x="6465607" y="2788063"/>
            <a:ext cx="182413" cy="3042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Down Arrow 14">
            <a:extLst>
              <a:ext uri="{FF2B5EF4-FFF2-40B4-BE49-F238E27FC236}">
                <a16:creationId xmlns:a16="http://schemas.microsoft.com/office/drawing/2014/main" id="{D55623E7-E94E-8C4E-8A1E-6B1747600475}"/>
              </a:ext>
            </a:extLst>
          </p:cNvPr>
          <p:cNvSpPr/>
          <p:nvPr/>
        </p:nvSpPr>
        <p:spPr>
          <a:xfrm>
            <a:off x="6465607" y="3699892"/>
            <a:ext cx="156184" cy="2700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3333D0A-932D-4E41-BF7E-05CB403BF60C}"/>
              </a:ext>
            </a:extLst>
          </p:cNvPr>
          <p:cNvSpPr/>
          <p:nvPr/>
        </p:nvSpPr>
        <p:spPr>
          <a:xfrm>
            <a:off x="1192696" y="5839351"/>
            <a:ext cx="6891676" cy="426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Avoid The Downward Cycle</a:t>
            </a:r>
          </a:p>
          <a:p>
            <a:pPr algn="ctr"/>
            <a:endParaRPr lang="en-US" dirty="0"/>
          </a:p>
        </p:txBody>
      </p:sp>
      <p:sp>
        <p:nvSpPr>
          <p:cNvPr id="18" name="Down Arrow 17">
            <a:extLst>
              <a:ext uri="{FF2B5EF4-FFF2-40B4-BE49-F238E27FC236}">
                <a16:creationId xmlns:a16="http://schemas.microsoft.com/office/drawing/2014/main" id="{EE899159-14F1-A44E-AD9E-6615725818C8}"/>
              </a:ext>
            </a:extLst>
          </p:cNvPr>
          <p:cNvSpPr/>
          <p:nvPr/>
        </p:nvSpPr>
        <p:spPr>
          <a:xfrm>
            <a:off x="6478721" y="4473249"/>
            <a:ext cx="156184" cy="2700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E4C64D96-E15E-D344-A465-10D18B434AF0}"/>
              </a:ext>
            </a:extLst>
          </p:cNvPr>
          <p:cNvSpPr/>
          <p:nvPr/>
        </p:nvSpPr>
        <p:spPr>
          <a:xfrm>
            <a:off x="5128591" y="4767601"/>
            <a:ext cx="2809461" cy="592743"/>
          </a:xfrm>
          <a:prstGeom prst="ellipse">
            <a:avLst/>
          </a:prstGeom>
          <a:solidFill>
            <a:schemeClr val="accent1">
              <a:alpha val="2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37855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2074596" y="797314"/>
            <a:ext cx="4994808" cy="533512"/>
          </a:xfrm>
        </p:spPr>
        <p:txBody>
          <a:bodyPr>
            <a:normAutofit/>
          </a:bodyPr>
          <a:lstStyle/>
          <a:p>
            <a:r>
              <a:rPr lang="en-US" sz="2500" dirty="0"/>
              <a:t>Trap 2:  Not Vetting Your Client</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981903" y="1970382"/>
            <a:ext cx="3174124" cy="3363310"/>
          </a:xfrm>
        </p:spPr>
        <p:txBody>
          <a:bodyPr>
            <a:normAutofit fontScale="55000" lnSpcReduction="20000"/>
          </a:bodyPr>
          <a:lstStyle/>
          <a:p>
            <a:pPr marL="68580" indent="0" algn="ctr">
              <a:buNone/>
            </a:pPr>
            <a:r>
              <a:rPr lang="en-US" sz="3300" b="1" dirty="0"/>
              <a:t>Common Problem Areas </a:t>
            </a:r>
          </a:p>
          <a:p>
            <a:endParaRPr lang="en-US" dirty="0"/>
          </a:p>
          <a:p>
            <a:r>
              <a:rPr lang="en-US" dirty="0"/>
              <a:t>Criminal records</a:t>
            </a:r>
          </a:p>
          <a:p>
            <a:endParaRPr lang="en-US" dirty="0"/>
          </a:p>
          <a:p>
            <a:r>
              <a:rPr lang="en-US" dirty="0"/>
              <a:t>Bankruptcy</a:t>
            </a:r>
          </a:p>
          <a:p>
            <a:endParaRPr lang="en-US" dirty="0"/>
          </a:p>
          <a:p>
            <a:r>
              <a:rPr lang="en-US" dirty="0"/>
              <a:t>Social Media</a:t>
            </a:r>
          </a:p>
          <a:p>
            <a:endParaRPr lang="en-US" dirty="0"/>
          </a:p>
          <a:p>
            <a:r>
              <a:rPr lang="en-US" dirty="0"/>
              <a:t>Prior employment history</a:t>
            </a:r>
          </a:p>
          <a:p>
            <a:endParaRPr lang="en-US" dirty="0"/>
          </a:p>
          <a:p>
            <a:r>
              <a:rPr lang="en-US" dirty="0"/>
              <a:t>Prior Suits</a:t>
            </a:r>
          </a:p>
          <a:p>
            <a:endParaRPr lang="en-US" dirty="0"/>
          </a:p>
          <a:p>
            <a:r>
              <a:rPr lang="en-US" dirty="0"/>
              <a:t>Arbitration agreement</a:t>
            </a:r>
          </a:p>
          <a:p>
            <a:endParaRPr lang="en-US" dirty="0"/>
          </a:p>
          <a:p>
            <a:r>
              <a:rPr lang="en-US" dirty="0"/>
              <a:t>Mitigation efforts</a:t>
            </a:r>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756745" y="2078726"/>
            <a:ext cx="4151586" cy="3254966"/>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900" dirty="0"/>
              <a:t>Likeable plaintiffs are critical, but don’t fall in love too soon</a:t>
            </a:r>
          </a:p>
          <a:p>
            <a:pPr marL="68580" indent="0">
              <a:buNone/>
            </a:pPr>
            <a:endParaRPr lang="en-US" sz="1900" dirty="0"/>
          </a:p>
          <a:p>
            <a:r>
              <a:rPr lang="en-US" sz="1900" dirty="0"/>
              <a:t>Be curious.  Pay close attention to problem areas</a:t>
            </a:r>
          </a:p>
          <a:p>
            <a:pPr marL="68580" indent="0">
              <a:buNone/>
            </a:pPr>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5055475" y="1915048"/>
            <a:ext cx="3100552" cy="3473977"/>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9" name="Rectangle 8">
            <a:extLst>
              <a:ext uri="{FF2B5EF4-FFF2-40B4-BE49-F238E27FC236}">
                <a16:creationId xmlns:a16="http://schemas.microsoft.com/office/drawing/2014/main" id="{F68665A9-7286-D949-ADB7-E85445C68C42}"/>
              </a:ext>
            </a:extLst>
          </p:cNvPr>
          <p:cNvSpPr/>
          <p:nvPr/>
        </p:nvSpPr>
        <p:spPr>
          <a:xfrm>
            <a:off x="1192696" y="5679506"/>
            <a:ext cx="6891676" cy="426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Trust Your Instincts</a:t>
            </a:r>
          </a:p>
          <a:p>
            <a:pPr algn="ctr"/>
            <a:endParaRPr lang="en-US" dirty="0"/>
          </a:p>
        </p:txBody>
      </p:sp>
    </p:spTree>
    <p:extLst>
      <p:ext uri="{BB962C8B-B14F-4D97-AF65-F5344CB8AC3E}">
        <p14:creationId xmlns:p14="http://schemas.microsoft.com/office/powerpoint/2010/main" val="1436380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506559" y="824913"/>
            <a:ext cx="6130881" cy="426544"/>
          </a:xfrm>
        </p:spPr>
        <p:txBody>
          <a:bodyPr>
            <a:normAutofit fontScale="90000"/>
          </a:bodyPr>
          <a:lstStyle/>
          <a:p>
            <a:r>
              <a:rPr lang="en-US" sz="2800" dirty="0"/>
              <a:t>Trap 3:  Failing To Investigate Key Facts </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5123473" y="1893272"/>
            <a:ext cx="3174124" cy="3363310"/>
          </a:xfrm>
        </p:spPr>
        <p:txBody>
          <a:bodyPr>
            <a:normAutofit fontScale="62500" lnSpcReduction="20000"/>
          </a:bodyPr>
          <a:lstStyle/>
          <a:p>
            <a:pPr marL="68580" indent="0" algn="ctr">
              <a:buNone/>
            </a:pPr>
            <a:r>
              <a:rPr lang="en-US" sz="2900" b="1" dirty="0"/>
              <a:t>Gather As Much Of The Following As You Can:</a:t>
            </a:r>
          </a:p>
          <a:p>
            <a:endParaRPr lang="en-US" dirty="0"/>
          </a:p>
          <a:p>
            <a:r>
              <a:rPr lang="en-US" dirty="0"/>
              <a:t>Text messages</a:t>
            </a:r>
          </a:p>
          <a:p>
            <a:endParaRPr lang="en-US" dirty="0"/>
          </a:p>
          <a:p>
            <a:r>
              <a:rPr lang="en-US" dirty="0"/>
              <a:t>E-mails</a:t>
            </a:r>
          </a:p>
          <a:p>
            <a:endParaRPr lang="en-US" dirty="0"/>
          </a:p>
          <a:p>
            <a:r>
              <a:rPr lang="en-US" dirty="0"/>
              <a:t>Audio recordings</a:t>
            </a:r>
          </a:p>
          <a:p>
            <a:endParaRPr lang="en-US" dirty="0"/>
          </a:p>
          <a:p>
            <a:r>
              <a:rPr lang="en-US" dirty="0"/>
              <a:t>Witness names and numbers</a:t>
            </a:r>
          </a:p>
          <a:p>
            <a:endParaRPr lang="en-US" dirty="0"/>
          </a:p>
          <a:p>
            <a:r>
              <a:rPr lang="en-US" dirty="0"/>
              <a:t>Affidavits and declarations</a:t>
            </a:r>
          </a:p>
          <a:p>
            <a:endParaRPr lang="en-US" dirty="0"/>
          </a:p>
          <a:p>
            <a:r>
              <a:rPr lang="en-US" dirty="0"/>
              <a:t>Public information</a:t>
            </a:r>
          </a:p>
          <a:p>
            <a:endParaRPr lang="en-US" dirty="0"/>
          </a:p>
          <a:p>
            <a:pPr marL="68580" indent="0">
              <a:buNone/>
            </a:pPr>
            <a:endParaRPr lang="en-US" dirty="0"/>
          </a:p>
          <a:p>
            <a:pPr marL="68580" indent="0">
              <a:buNone/>
            </a:pPr>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1070709" y="1747345"/>
            <a:ext cx="3741682" cy="3509237"/>
          </a:xfrm>
          <a:prstGeom prst="rect">
            <a:avLst/>
          </a:prstGeom>
        </p:spPr>
        <p:txBody>
          <a:bodyPr vert="horz" lIns="91440" tIns="45720" rIns="91440" bIns="45720" rtlCol="0">
            <a:normAutofit fontScale="775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2300" dirty="0"/>
              <a:t>Thoroughly interview your client early, and ask the tough questions early and often</a:t>
            </a:r>
          </a:p>
          <a:p>
            <a:pPr marL="68580" indent="0">
              <a:buNone/>
            </a:pPr>
            <a:endParaRPr lang="en-US" sz="2300" dirty="0"/>
          </a:p>
          <a:p>
            <a:r>
              <a:rPr lang="en-US" sz="2300" dirty="0"/>
              <a:t>Never rely on your client’s word for it; gather as much evidence as you can before you take on the case</a:t>
            </a:r>
          </a:p>
          <a:p>
            <a:endParaRPr lang="en-US" sz="2300" dirty="0"/>
          </a:p>
          <a:p>
            <a:r>
              <a:rPr lang="en-US" sz="2300" dirty="0"/>
              <a:t>Stay away from liars</a:t>
            </a:r>
          </a:p>
          <a:p>
            <a:endParaRPr lang="en-US" sz="2300" dirty="0"/>
          </a:p>
          <a:p>
            <a:r>
              <a:rPr lang="en-US" sz="2300" dirty="0"/>
              <a:t>Strongly consider filing a verified petition or complaint</a:t>
            </a:r>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5104521" y="1820307"/>
            <a:ext cx="3174124" cy="3363311"/>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9" name="Rectangle 8">
            <a:extLst>
              <a:ext uri="{FF2B5EF4-FFF2-40B4-BE49-F238E27FC236}">
                <a16:creationId xmlns:a16="http://schemas.microsoft.com/office/drawing/2014/main" id="{751D7EBF-4686-1341-909D-8EFC6C896F13}"/>
              </a:ext>
            </a:extLst>
          </p:cNvPr>
          <p:cNvSpPr/>
          <p:nvPr/>
        </p:nvSpPr>
        <p:spPr>
          <a:xfrm>
            <a:off x="1192696" y="5679506"/>
            <a:ext cx="6891676" cy="426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Trust But Verify</a:t>
            </a:r>
          </a:p>
          <a:p>
            <a:pPr algn="ctr"/>
            <a:endParaRPr lang="en-US" dirty="0"/>
          </a:p>
        </p:txBody>
      </p:sp>
    </p:spTree>
    <p:extLst>
      <p:ext uri="{BB962C8B-B14F-4D97-AF65-F5344CB8AC3E}">
        <p14:creationId xmlns:p14="http://schemas.microsoft.com/office/powerpoint/2010/main" val="792043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645105" y="841738"/>
            <a:ext cx="5853790" cy="586231"/>
          </a:xfrm>
        </p:spPr>
        <p:txBody>
          <a:bodyPr>
            <a:normAutofit/>
          </a:bodyPr>
          <a:lstStyle/>
          <a:p>
            <a:r>
              <a:rPr lang="en-US" sz="2500" dirty="0"/>
              <a:t>Trap 4:  Sloppy Letters and Pleadings</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691270" y="2021342"/>
            <a:ext cx="3622411" cy="2639547"/>
          </a:xfrm>
        </p:spPr>
        <p:txBody>
          <a:bodyPr>
            <a:normAutofit fontScale="92500"/>
          </a:bodyPr>
          <a:lstStyle/>
          <a:p>
            <a:pPr marL="68580" indent="0" algn="ctr">
              <a:buNone/>
            </a:pPr>
            <a:r>
              <a:rPr lang="en-US" sz="1700" b="1" dirty="0"/>
              <a:t>Keys To Effective Presentations</a:t>
            </a:r>
          </a:p>
          <a:p>
            <a:endParaRPr lang="en-US" sz="1700" dirty="0"/>
          </a:p>
          <a:p>
            <a:r>
              <a:rPr lang="en-US" sz="1700" dirty="0"/>
              <a:t>Lay Out The Facts Logically</a:t>
            </a:r>
          </a:p>
          <a:p>
            <a:endParaRPr lang="en-US" sz="1700" dirty="0"/>
          </a:p>
          <a:p>
            <a:r>
              <a:rPr lang="en-US" sz="1700" dirty="0"/>
              <a:t>Evidence over “chest beating”</a:t>
            </a:r>
          </a:p>
          <a:p>
            <a:endParaRPr lang="en-US" sz="1700" dirty="0"/>
          </a:p>
          <a:p>
            <a:r>
              <a:rPr lang="en-US" sz="1700" dirty="0"/>
              <a:t>Show command of the relevant liability and damages law</a:t>
            </a:r>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830319" y="2043914"/>
            <a:ext cx="3741681" cy="3302156"/>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600" dirty="0"/>
              <a:t>You only get once chance to make a first impression</a:t>
            </a:r>
          </a:p>
          <a:p>
            <a:endParaRPr lang="en-US" sz="1600" dirty="0"/>
          </a:p>
          <a:p>
            <a:r>
              <a:rPr lang="en-US" sz="1600" dirty="0"/>
              <a:t>To get paid, you need be taken seriously</a:t>
            </a:r>
          </a:p>
          <a:p>
            <a:endParaRPr lang="en-US" sz="1600" dirty="0"/>
          </a:p>
          <a:p>
            <a:r>
              <a:rPr lang="en-US" sz="1600" dirty="0"/>
              <a:t>This is a key separator to the employer’s in-house counsel, outside counsel, courts, mediators, etc. </a:t>
            </a:r>
          </a:p>
          <a:p>
            <a:pPr marL="68580" indent="0">
              <a:buNone/>
            </a:pPr>
            <a:endParaRPr lang="en-US" sz="1900" dirty="0"/>
          </a:p>
          <a:p>
            <a:pPr marL="68580" indent="0">
              <a:buNone/>
            </a:pPr>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4764156" y="1884888"/>
            <a:ext cx="3477094" cy="3143130"/>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9" name="Rectangle 8">
            <a:extLst>
              <a:ext uri="{FF2B5EF4-FFF2-40B4-BE49-F238E27FC236}">
                <a16:creationId xmlns:a16="http://schemas.microsoft.com/office/drawing/2014/main" id="{B80F6754-512E-D547-AEC0-62295830B160}"/>
              </a:ext>
            </a:extLst>
          </p:cNvPr>
          <p:cNvSpPr/>
          <p:nvPr/>
        </p:nvSpPr>
        <p:spPr>
          <a:xfrm>
            <a:off x="1318318" y="5892778"/>
            <a:ext cx="6891676" cy="426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Get The Employer’s Attention To Get Paid</a:t>
            </a:r>
          </a:p>
          <a:p>
            <a:pPr algn="ctr"/>
            <a:endParaRPr lang="en-US" dirty="0"/>
          </a:p>
        </p:txBody>
      </p:sp>
    </p:spTree>
    <p:extLst>
      <p:ext uri="{BB962C8B-B14F-4D97-AF65-F5344CB8AC3E}">
        <p14:creationId xmlns:p14="http://schemas.microsoft.com/office/powerpoint/2010/main" val="1371910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2265820" y="772012"/>
            <a:ext cx="4745427" cy="546764"/>
          </a:xfrm>
        </p:spPr>
        <p:txBody>
          <a:bodyPr>
            <a:normAutofit/>
          </a:bodyPr>
          <a:lstStyle/>
          <a:p>
            <a:r>
              <a:rPr lang="en-US" sz="2500" dirty="0"/>
              <a:t>Trap 5:  Blowing Off Discovery</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837044" y="2043914"/>
            <a:ext cx="3622411" cy="2639547"/>
          </a:xfrm>
        </p:spPr>
        <p:txBody>
          <a:bodyPr>
            <a:normAutofit fontScale="70000" lnSpcReduction="20000"/>
          </a:bodyPr>
          <a:lstStyle/>
          <a:p>
            <a:pPr marL="68580" indent="0" algn="ctr">
              <a:buNone/>
            </a:pPr>
            <a:r>
              <a:rPr lang="en-US" sz="2300" b="1" dirty="0"/>
              <a:t>Discovery Tips</a:t>
            </a:r>
          </a:p>
          <a:p>
            <a:endParaRPr lang="en-US" sz="1700" dirty="0"/>
          </a:p>
          <a:p>
            <a:r>
              <a:rPr lang="en-US" sz="1700" dirty="0"/>
              <a:t>Read the Answer and relevant documents, e.g. Position Statement before preparing discovery questions</a:t>
            </a:r>
          </a:p>
          <a:p>
            <a:endParaRPr lang="en-US" sz="1700" dirty="0"/>
          </a:p>
          <a:p>
            <a:r>
              <a:rPr lang="en-US" sz="1700" dirty="0"/>
              <a:t>Fully test the employer’s assertions through discovery</a:t>
            </a:r>
          </a:p>
          <a:p>
            <a:endParaRPr lang="en-US" sz="1700" dirty="0"/>
          </a:p>
          <a:p>
            <a:r>
              <a:rPr lang="en-US" sz="1700" dirty="0"/>
              <a:t>Read the documents sent to you in discovery, and prepare ”key” documents</a:t>
            </a:r>
          </a:p>
          <a:p>
            <a:endParaRPr lang="en-US" sz="1700" dirty="0"/>
          </a:p>
          <a:p>
            <a:r>
              <a:rPr lang="en-US" sz="1700" dirty="0"/>
              <a:t>Take Depositions of key witnesses</a:t>
            </a:r>
          </a:p>
          <a:p>
            <a:endParaRPr lang="en-US" sz="1700"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1022704" y="1947129"/>
            <a:ext cx="3741681" cy="3302156"/>
          </a:xfrm>
          <a:prstGeom prst="rect">
            <a:avLst/>
          </a:prstGeom>
        </p:spPr>
        <p:txBody>
          <a:bodyPr vert="horz" lIns="91440" tIns="45720" rIns="91440" bIns="45720" rtlCol="0">
            <a:normAutofit fontScale="925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900" dirty="0"/>
              <a:t>Send case-specific discovery, and follow up if objections are improper</a:t>
            </a:r>
          </a:p>
          <a:p>
            <a:endParaRPr lang="en-US" sz="1900" dirty="0"/>
          </a:p>
          <a:p>
            <a:r>
              <a:rPr lang="en-US" sz="1900" dirty="0"/>
              <a:t>Answer discovery properly</a:t>
            </a:r>
          </a:p>
          <a:p>
            <a:endParaRPr lang="en-US" sz="1900" dirty="0"/>
          </a:p>
          <a:p>
            <a:r>
              <a:rPr lang="en-US" sz="1900" dirty="0"/>
              <a:t>Thoroughly prepare your client for deposition </a:t>
            </a:r>
          </a:p>
          <a:p>
            <a:endParaRPr lang="en-US" sz="1900" dirty="0"/>
          </a:p>
          <a:p>
            <a:r>
              <a:rPr lang="en-US" sz="1900" dirty="0"/>
              <a:t>If you treat cases like commoditized goods, you will get commoditized settlements</a:t>
            </a:r>
          </a:p>
          <a:p>
            <a:pPr marL="68580" indent="0">
              <a:buNone/>
            </a:pPr>
            <a:endParaRPr lang="en-US" sz="1900" dirty="0"/>
          </a:p>
          <a:p>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4846485" y="1858147"/>
            <a:ext cx="3695069" cy="3141706"/>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192696" y="5385827"/>
            <a:ext cx="6891676" cy="7202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Do Not Take A Case If You Cannot </a:t>
            </a:r>
          </a:p>
          <a:p>
            <a:pPr algn="ctr"/>
            <a:r>
              <a:rPr lang="en-US" b="1" dirty="0"/>
              <a:t>Work It Up Properly</a:t>
            </a:r>
          </a:p>
          <a:p>
            <a:pPr algn="ctr"/>
            <a:endParaRPr lang="en-US" dirty="0"/>
          </a:p>
        </p:txBody>
      </p:sp>
    </p:spTree>
    <p:extLst>
      <p:ext uri="{BB962C8B-B14F-4D97-AF65-F5344CB8AC3E}">
        <p14:creationId xmlns:p14="http://schemas.microsoft.com/office/powerpoint/2010/main" val="1246634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651128" y="724681"/>
            <a:ext cx="5841743" cy="560016"/>
          </a:xfrm>
        </p:spPr>
        <p:txBody>
          <a:bodyPr>
            <a:normAutofit/>
          </a:bodyPr>
          <a:lstStyle/>
          <a:p>
            <a:r>
              <a:rPr lang="en-US" sz="2500" dirty="0"/>
              <a:t>Trap 6:  Ignoring Damage Limitations</a:t>
            </a:r>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556591" y="1431235"/>
            <a:ext cx="8123583" cy="4461543"/>
          </a:xfrm>
          <a:prstGeom prst="rect">
            <a:avLst/>
          </a:prstGeom>
        </p:spPr>
        <p:txBody>
          <a:bodyPr vert="horz" lIns="91440" tIns="45720" rIns="91440" bIns="45720" rtlCol="0">
            <a:normAutofit fontScale="400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a:buNone/>
            </a:pPr>
            <a:r>
              <a:rPr lang="en-US" sz="4500" b="1" dirty="0"/>
              <a:t>Each Law Is Different</a:t>
            </a:r>
          </a:p>
          <a:p>
            <a:endParaRPr lang="en-US" sz="3000" dirty="0"/>
          </a:p>
          <a:p>
            <a:r>
              <a:rPr lang="en-US" sz="3000" dirty="0"/>
              <a:t>Title VII and TCHRA have no liability for companies with fewer than 15 employees.  There is a sliding scale of caps on compensatory/punitive damages, which caps out at $300,000 for companies with 501 or more employees.</a:t>
            </a:r>
          </a:p>
          <a:p>
            <a:endParaRPr lang="en-US" sz="3000" dirty="0"/>
          </a:p>
          <a:p>
            <a:r>
              <a:rPr lang="en-US" sz="3000" dirty="0"/>
              <a:t>42 U.S.C. § 1981 has no 15-employee requirement but no damage caps</a:t>
            </a:r>
          </a:p>
          <a:p>
            <a:endParaRPr lang="en-US" sz="3000" dirty="0"/>
          </a:p>
          <a:p>
            <a:r>
              <a:rPr lang="en-US" sz="3000" dirty="0"/>
              <a:t>FMLA has no liability for companies with fewer than 50 employees in a 75-mile radius.</a:t>
            </a:r>
          </a:p>
          <a:p>
            <a:endParaRPr lang="en-US" sz="3000" dirty="0"/>
          </a:p>
          <a:p>
            <a:r>
              <a:rPr lang="en-US" sz="3000" dirty="0"/>
              <a:t>ADEA only applies to employers with 20 employees</a:t>
            </a:r>
          </a:p>
          <a:p>
            <a:endParaRPr lang="en-US" sz="3000" dirty="0"/>
          </a:p>
          <a:p>
            <a:r>
              <a:rPr lang="en-US" sz="3000" dirty="0"/>
              <a:t>Plaintiffs in ADEA/FMLA cases are entitled, at best, to lost pay, liquidated damages equal to lost pay, and reasonable attorneys’ fees.  Plaintiffs in age discrimination cases  under TCHRA can get emotional distress/punitive damages (subject to cap)</a:t>
            </a:r>
          </a:p>
          <a:p>
            <a:endParaRPr lang="en-US" sz="3000" dirty="0"/>
          </a:p>
          <a:p>
            <a:r>
              <a:rPr lang="en-US" sz="3000" dirty="0"/>
              <a:t>For the FLSA, maximum damages are unpaid overtime for 2-3 years, liquidated damages in an amount equal to unpaid overtime, and reasonable attorneys’ fees. There are multiple ways to calculate overtime pay which require spending time with the regulations</a:t>
            </a:r>
          </a:p>
          <a:p>
            <a:endParaRPr lang="en-US" sz="3000" dirty="0"/>
          </a:p>
          <a:p>
            <a:r>
              <a:rPr lang="en-US" sz="3000" dirty="0"/>
              <a:t>Attorneys’ fees are not recoverable in worker’s compensation retaliation cases and Sabine Pilot cases</a:t>
            </a:r>
          </a:p>
          <a:p>
            <a:endParaRPr lang="en-US" sz="3000" dirty="0"/>
          </a:p>
          <a:p>
            <a:r>
              <a:rPr lang="en-US" sz="3000" dirty="0"/>
              <a:t>To get punitive damages in </a:t>
            </a:r>
            <a:r>
              <a:rPr lang="en-US" sz="3000" i="1" dirty="0"/>
              <a:t>Sabine Pilot</a:t>
            </a:r>
            <a:r>
              <a:rPr lang="en-US" sz="3000" dirty="0"/>
              <a:t> cases, the plaintiff must show specific intent to cause harm to the plaintiff apart from the termination itself.</a:t>
            </a:r>
            <a:endParaRPr lang="en-US" dirty="0"/>
          </a:p>
          <a:p>
            <a:endParaRPr lang="en-US" dirty="0"/>
          </a:p>
        </p:txBody>
      </p:sp>
      <p:sp>
        <p:nvSpPr>
          <p:cNvPr id="5" name="Rectangle 4">
            <a:extLst>
              <a:ext uri="{FF2B5EF4-FFF2-40B4-BE49-F238E27FC236}">
                <a16:creationId xmlns:a16="http://schemas.microsoft.com/office/drawing/2014/main" id="{F900EDEA-1D62-A842-9E21-2787DC0B7858}"/>
              </a:ext>
            </a:extLst>
          </p:cNvPr>
          <p:cNvSpPr/>
          <p:nvPr/>
        </p:nvSpPr>
        <p:spPr>
          <a:xfrm>
            <a:off x="1318318" y="5892778"/>
            <a:ext cx="6891676" cy="426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Know The Case’s Damages Limitations</a:t>
            </a:r>
          </a:p>
          <a:p>
            <a:pPr algn="ctr"/>
            <a:endParaRPr lang="en-US" dirty="0"/>
          </a:p>
        </p:txBody>
      </p:sp>
    </p:spTree>
    <p:extLst>
      <p:ext uri="{BB962C8B-B14F-4D97-AF65-F5344CB8AC3E}">
        <p14:creationId xmlns:p14="http://schemas.microsoft.com/office/powerpoint/2010/main" val="1706177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742085" y="700664"/>
            <a:ext cx="5659828" cy="426543"/>
          </a:xfrm>
        </p:spPr>
        <p:txBody>
          <a:bodyPr>
            <a:normAutofit fontScale="90000"/>
          </a:bodyPr>
          <a:lstStyle/>
          <a:p>
            <a:r>
              <a:rPr lang="en-US" sz="2800" dirty="0"/>
              <a:t>Trap 7:  Avoiding Lost Pay Problems</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358761" y="1214995"/>
            <a:ext cx="4225637" cy="4288936"/>
          </a:xfrm>
        </p:spPr>
        <p:txBody>
          <a:bodyPr>
            <a:normAutofit fontScale="62500" lnSpcReduction="20000"/>
          </a:bodyPr>
          <a:lstStyle/>
          <a:p>
            <a:pPr marL="68580" indent="0" algn="ctr">
              <a:buNone/>
            </a:pPr>
            <a:r>
              <a:rPr lang="en-US" sz="2600" b="1" dirty="0"/>
              <a:t>Issues In Lost Pay</a:t>
            </a:r>
          </a:p>
          <a:p>
            <a:endParaRPr lang="en-US" sz="1700" dirty="0"/>
          </a:p>
          <a:p>
            <a:r>
              <a:rPr lang="en-US" sz="1900" dirty="0"/>
              <a:t>Subsequent sources of income are discoverable and can serve as a credit to the employer.</a:t>
            </a:r>
          </a:p>
          <a:p>
            <a:endParaRPr lang="en-US" sz="1900" dirty="0"/>
          </a:p>
          <a:p>
            <a:r>
              <a:rPr lang="en-US" sz="1900" dirty="0"/>
              <a:t>Subsequent employment is almost always an issue in discrimination/retaliation cases.</a:t>
            </a:r>
          </a:p>
          <a:p>
            <a:endParaRPr lang="en-US" sz="1900" dirty="0"/>
          </a:p>
          <a:p>
            <a:pPr lvl="1"/>
            <a:r>
              <a:rPr lang="en-US" sz="1900" dirty="0"/>
              <a:t>Tell your client to work hard to find subsequent employment</a:t>
            </a:r>
          </a:p>
          <a:p>
            <a:pPr lvl="1"/>
            <a:endParaRPr lang="en-US" sz="1900" dirty="0"/>
          </a:p>
          <a:p>
            <a:pPr lvl="1"/>
            <a:r>
              <a:rPr lang="en-US" sz="1900" dirty="0"/>
              <a:t>Your client’s claims of attempts to find subsequent work can be objectively verified</a:t>
            </a:r>
          </a:p>
          <a:p>
            <a:pPr lvl="1"/>
            <a:endParaRPr lang="en-US" sz="1900" dirty="0"/>
          </a:p>
          <a:p>
            <a:pPr lvl="1"/>
            <a:r>
              <a:rPr lang="en-US" sz="1900" dirty="0"/>
              <a:t>Your client’s obligation is to “use reasonable diligence to attain substantially </a:t>
            </a:r>
            <a:r>
              <a:rPr lang="en-US" sz="1900" i="1" dirty="0"/>
              <a:t>similar</a:t>
            </a:r>
            <a:r>
              <a:rPr lang="en-US" sz="1900" dirty="0"/>
              <a:t> employment and, thereby, mitigate damages.”  </a:t>
            </a:r>
            <a:r>
              <a:rPr lang="en-US" sz="1900" i="1" dirty="0"/>
              <a:t>Patterson v. PHP</a:t>
            </a:r>
            <a:r>
              <a:rPr lang="en-US" sz="1900" dirty="0"/>
              <a:t>, 90 F.3d 927, 936 (5th Cir. 1996).  Not any kind of employment.</a:t>
            </a:r>
          </a:p>
          <a:p>
            <a:pPr lvl="1"/>
            <a:endParaRPr lang="en-US" sz="1900" dirty="0"/>
          </a:p>
          <a:p>
            <a:pPr lvl="1"/>
            <a:r>
              <a:rPr lang="en-US" sz="1900" dirty="0"/>
              <a:t>Burden on employer to prove work was available and employee did not exercise reasonable diligence to obtain it. </a:t>
            </a:r>
            <a:r>
              <a:rPr lang="en-US" sz="1900" i="1" dirty="0"/>
              <a:t>West v. Nabors Drilling USA, Inc.</a:t>
            </a:r>
            <a:r>
              <a:rPr lang="en-US" sz="1900" dirty="0"/>
              <a:t>, 330 F.3d 379, 393 (5th Cir.2003). </a:t>
            </a:r>
          </a:p>
          <a:p>
            <a:pPr lvl="1"/>
            <a:endParaRPr lang="en-US" sz="1500" dirty="0"/>
          </a:p>
          <a:p>
            <a:pPr lvl="1"/>
            <a:endParaRPr lang="en-US" sz="1500"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762000" y="1214995"/>
            <a:ext cx="3366052" cy="4258153"/>
          </a:xfrm>
          <a:prstGeom prst="rect">
            <a:avLst/>
          </a:prstGeom>
        </p:spPr>
        <p:txBody>
          <a:bodyPr vert="horz" lIns="91440" tIns="45720" rIns="91440" bIns="45720" rtlCol="0">
            <a:normAutofit fontScale="925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700" dirty="0"/>
              <a:t>Lost pay = back pay and front pay, which are equitable remedies</a:t>
            </a:r>
          </a:p>
          <a:p>
            <a:endParaRPr lang="en-US" sz="1700" dirty="0"/>
          </a:p>
          <a:p>
            <a:r>
              <a:rPr lang="en-US" sz="1700" dirty="0"/>
              <a:t>Back pay measured from the adverse action until the date of trial; left to discretion of court but submitted to jury</a:t>
            </a:r>
          </a:p>
          <a:p>
            <a:endParaRPr lang="en-US" sz="1700" dirty="0"/>
          </a:p>
          <a:p>
            <a:r>
              <a:rPr lang="en-US" sz="1700" dirty="0"/>
              <a:t>Front pay is invoked when reinstatement is impractical; is determined by the trial court; is not liquidated under liquidation statutes; usually 2-3 years, although there are cases with higher awards depending on circumstances.  Put evidence before the jury</a:t>
            </a:r>
          </a:p>
          <a:p>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4362978" y="1184212"/>
            <a:ext cx="4175639" cy="4288936"/>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264326" y="5679506"/>
            <a:ext cx="6615347" cy="615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Lost Pay Is Heavily Litigated And Cannot Be Dodged By Either You Or Your Client</a:t>
            </a:r>
          </a:p>
          <a:p>
            <a:pPr algn="ctr"/>
            <a:endParaRPr lang="en-US" dirty="0"/>
          </a:p>
        </p:txBody>
      </p:sp>
    </p:spTree>
    <p:extLst>
      <p:ext uri="{BB962C8B-B14F-4D97-AF65-F5344CB8AC3E}">
        <p14:creationId xmlns:p14="http://schemas.microsoft.com/office/powerpoint/2010/main" val="3502712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02352-FF6F-9641-A4F0-A842C03224A5}"/>
              </a:ext>
            </a:extLst>
          </p:cNvPr>
          <p:cNvSpPr>
            <a:spLocks noGrp="1"/>
          </p:cNvSpPr>
          <p:nvPr>
            <p:ph type="title"/>
          </p:nvPr>
        </p:nvSpPr>
        <p:spPr>
          <a:xfrm>
            <a:off x="1059628" y="772734"/>
            <a:ext cx="7024744" cy="426543"/>
          </a:xfrm>
        </p:spPr>
        <p:txBody>
          <a:bodyPr>
            <a:normAutofit fontScale="90000"/>
          </a:bodyPr>
          <a:lstStyle/>
          <a:p>
            <a:r>
              <a:rPr lang="en-US" sz="2800" dirty="0"/>
              <a:t>Trap 8: Relying On Compensatory Damages</a:t>
            </a:r>
          </a:p>
        </p:txBody>
      </p:sp>
      <p:sp>
        <p:nvSpPr>
          <p:cNvPr id="3" name="Content Placeholder 2">
            <a:extLst>
              <a:ext uri="{FF2B5EF4-FFF2-40B4-BE49-F238E27FC236}">
                <a16:creationId xmlns:a16="http://schemas.microsoft.com/office/drawing/2014/main" id="{BBC04798-AC87-AD4E-8D6A-68B67E494826}"/>
              </a:ext>
            </a:extLst>
          </p:cNvPr>
          <p:cNvSpPr>
            <a:spLocks noGrp="1"/>
          </p:cNvSpPr>
          <p:nvPr>
            <p:ph idx="1"/>
          </p:nvPr>
        </p:nvSpPr>
        <p:spPr>
          <a:xfrm>
            <a:off x="4147930" y="1575745"/>
            <a:ext cx="4386470" cy="3644543"/>
          </a:xfrm>
        </p:spPr>
        <p:txBody>
          <a:bodyPr>
            <a:normAutofit fontScale="62500" lnSpcReduction="20000"/>
          </a:bodyPr>
          <a:lstStyle/>
          <a:p>
            <a:pPr marL="68580" indent="0" algn="ctr">
              <a:buNone/>
            </a:pPr>
            <a:r>
              <a:rPr lang="en-US" sz="2600" b="1" dirty="0"/>
              <a:t>Beware of Case Law</a:t>
            </a:r>
          </a:p>
          <a:p>
            <a:endParaRPr lang="en-US" sz="1700" dirty="0"/>
          </a:p>
          <a:p>
            <a:r>
              <a:rPr lang="en-US" sz="1700" dirty="0"/>
              <a:t>In </a:t>
            </a:r>
            <a:r>
              <a:rPr lang="en-US" sz="1700" i="1" dirty="0"/>
              <a:t>Miller v. Raytheon Co.</a:t>
            </a:r>
            <a:r>
              <a:rPr lang="en-US" sz="1700" dirty="0"/>
              <a:t>, 716 F.3d 138 (5th Cir. 2013), the Fifth Circuit held that the district court’s 100k award to the plaintiff for compensatory damages was unsustainable because:</a:t>
            </a:r>
          </a:p>
          <a:p>
            <a:pPr marL="68580" indent="0">
              <a:buNone/>
            </a:pPr>
            <a:endParaRPr lang="en-US" sz="1700" dirty="0"/>
          </a:p>
          <a:p>
            <a:pPr marL="688975" indent="0">
              <a:buNone/>
            </a:pPr>
            <a:r>
              <a:rPr lang="en-US" sz="1700" dirty="0"/>
              <a:t>“[H]e presented no expert medical or psychological testimony of  the extent of his mental anguish.  While Miller testified that he suffered chest pain, back pain, sleep disturbances, he also admitted that he did not take any over-the-counter pain or sleep medications. Nor did Miller seek the assistance of any health care professional or counselor.”</a:t>
            </a:r>
          </a:p>
          <a:p>
            <a:pPr marL="68580" indent="0">
              <a:buNone/>
            </a:pPr>
            <a:endParaRPr lang="en-US" sz="1700" dirty="0"/>
          </a:p>
          <a:p>
            <a:r>
              <a:rPr lang="en-US" sz="1700" dirty="0"/>
              <a:t>Inform your client about how to prove compensatory damages, and that notes from mental health professionals are discoverable</a:t>
            </a:r>
          </a:p>
          <a:p>
            <a:endParaRPr lang="en-US" sz="1700" dirty="0"/>
          </a:p>
          <a:p>
            <a:r>
              <a:rPr lang="en-US" sz="1700" dirty="0"/>
              <a:t>Think about waiving this claim at trial and telling the jury that your client is not seeking mental anguish.</a:t>
            </a:r>
          </a:p>
          <a:p>
            <a:endParaRPr lang="en-US" sz="1700" dirty="0"/>
          </a:p>
          <a:p>
            <a:endParaRPr lang="en-US" sz="1700" dirty="0"/>
          </a:p>
          <a:p>
            <a:endParaRPr lang="en-US" sz="1700" dirty="0"/>
          </a:p>
          <a:p>
            <a:endParaRPr lang="en-US" sz="1700"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E8C478F6-01D9-3942-AB3D-83FBAFF58A78}"/>
              </a:ext>
            </a:extLst>
          </p:cNvPr>
          <p:cNvSpPr txBox="1">
            <a:spLocks/>
          </p:cNvSpPr>
          <p:nvPr/>
        </p:nvSpPr>
        <p:spPr>
          <a:xfrm>
            <a:off x="872130" y="1421353"/>
            <a:ext cx="3103522" cy="4051795"/>
          </a:xfrm>
          <a:prstGeom prst="rect">
            <a:avLst/>
          </a:prstGeom>
        </p:spPr>
        <p:txBody>
          <a:bodyPr vert="horz" lIns="91440" tIns="45720" rIns="91440" bIns="45720" rtlCol="0">
            <a:normAutofit fontScale="925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sz="1800" dirty="0"/>
              <a:t>Available Under Title VII and TCHRA for “emotional pain, suffering, inconvenience, mental anguish, loss of enjoyment of life, and other nonpecuniary losses”</a:t>
            </a:r>
          </a:p>
          <a:p>
            <a:endParaRPr lang="en-US" sz="1800" dirty="0"/>
          </a:p>
          <a:p>
            <a:r>
              <a:rPr lang="en-US" sz="1900" dirty="0"/>
              <a:t>Except in rare circumstances, Defendants typically no not give high value to compensatory damages in settlement negotiations</a:t>
            </a:r>
          </a:p>
          <a:p>
            <a:pPr marL="68580" indent="0">
              <a:buNone/>
            </a:pPr>
            <a:endParaRPr lang="en-US" sz="1900" dirty="0"/>
          </a:p>
          <a:p>
            <a:endParaRPr lang="en-US" dirty="0"/>
          </a:p>
          <a:p>
            <a:endParaRPr lang="en-US" dirty="0"/>
          </a:p>
        </p:txBody>
      </p:sp>
      <p:sp>
        <p:nvSpPr>
          <p:cNvPr id="7" name="TextBox 6">
            <a:extLst>
              <a:ext uri="{FF2B5EF4-FFF2-40B4-BE49-F238E27FC236}">
                <a16:creationId xmlns:a16="http://schemas.microsoft.com/office/drawing/2014/main" id="{2D906DCA-2FD9-0C48-8F3E-B74E50A2E7E7}"/>
              </a:ext>
            </a:extLst>
          </p:cNvPr>
          <p:cNvSpPr txBox="1"/>
          <p:nvPr/>
        </p:nvSpPr>
        <p:spPr>
          <a:xfrm>
            <a:off x="4147930" y="1421353"/>
            <a:ext cx="4386470" cy="3860902"/>
          </a:xfrm>
          <a:prstGeom prst="rect">
            <a:avLst/>
          </a:prstGeom>
          <a:solidFill>
            <a:schemeClr val="bg2">
              <a:alpha val="19000"/>
            </a:schemeClr>
          </a:solidFill>
          <a:ln>
            <a:solidFill>
              <a:schemeClr val="bg2"/>
            </a:solidFill>
          </a:ln>
        </p:spPr>
        <p:txBody>
          <a:bodyPr wrap="square" rtlCol="0">
            <a:spAutoFit/>
          </a:bodyPr>
          <a:lstStyle/>
          <a:p>
            <a:endParaRPr lang="en-US" dirty="0"/>
          </a:p>
        </p:txBody>
      </p:sp>
      <p:sp>
        <p:nvSpPr>
          <p:cNvPr id="6" name="Rectangle 5">
            <a:extLst>
              <a:ext uri="{FF2B5EF4-FFF2-40B4-BE49-F238E27FC236}">
                <a16:creationId xmlns:a16="http://schemas.microsoft.com/office/drawing/2014/main" id="{40A981D1-11CA-4545-A007-1AED5BA563BC}"/>
              </a:ext>
            </a:extLst>
          </p:cNvPr>
          <p:cNvSpPr/>
          <p:nvPr/>
        </p:nvSpPr>
        <p:spPr>
          <a:xfrm>
            <a:off x="1264326" y="5679506"/>
            <a:ext cx="6615347" cy="615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a:t>Bottom Line: Don’t Rely On A Compensatory Damage Award When Evaluating Your Case</a:t>
            </a:r>
          </a:p>
          <a:p>
            <a:pPr algn="ctr"/>
            <a:endParaRPr lang="en-US" dirty="0"/>
          </a:p>
        </p:txBody>
      </p:sp>
    </p:spTree>
    <p:extLst>
      <p:ext uri="{BB962C8B-B14F-4D97-AF65-F5344CB8AC3E}">
        <p14:creationId xmlns:p14="http://schemas.microsoft.com/office/powerpoint/2010/main" val="24086397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425</TotalTime>
  <Words>2012</Words>
  <Application>Microsoft Macintosh PowerPoint</Application>
  <PresentationFormat>On-screen Show (4:3)</PresentationFormat>
  <Paragraphs>311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Century Gothic</vt:lpstr>
      <vt:lpstr>Wingdings 2</vt:lpstr>
      <vt:lpstr>Austin</vt:lpstr>
      <vt:lpstr>  Top 10 Damage Traps For Lawyers Bringing Employment Law Cases  May 8, 2020, HBA</vt:lpstr>
      <vt:lpstr>Trap 1:  “Winging” The Law</vt:lpstr>
      <vt:lpstr>Trap 2:  Not Vetting Your Client</vt:lpstr>
      <vt:lpstr>Trap 3:  Failing To Investigate Key Facts </vt:lpstr>
      <vt:lpstr>Trap 4:  Sloppy Letters and Pleadings</vt:lpstr>
      <vt:lpstr>Trap 5:  Blowing Off Discovery</vt:lpstr>
      <vt:lpstr>Trap 6:  Ignoring Damage Limitations</vt:lpstr>
      <vt:lpstr>Trap 7:  Avoiding Lost Pay Problems</vt:lpstr>
      <vt:lpstr>Trap 8: Relying On Compensatory Damages</vt:lpstr>
      <vt:lpstr>Trap 9: Not Knowing How To Prove Punitives</vt:lpstr>
      <vt:lpstr>Trap 10:  Not Setting Client Expectations</vt:lpstr>
      <vt:lpstr>Bonus Trap 1:  Failing To Record Your Time</vt:lpstr>
      <vt:lpstr>Bonus Trap 2:  Don’t Be Scared  </vt:lpstr>
      <vt:lpstr>  Top 10 Damage Traps For Lawyers Bringing Employment Law Cases  May 8, 2020, HBA</vt:lpstr>
    </vt:vector>
  </TitlesOfParts>
  <Company>Oberti Sullivan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Punitive Damages</dc:title>
  <dc:creator>Edwin Sullivan</dc:creator>
  <cp:lastModifiedBy>Ed Sullivan</cp:lastModifiedBy>
  <cp:revision>41</cp:revision>
  <dcterms:created xsi:type="dcterms:W3CDTF">2013-06-14T21:15:06Z</dcterms:created>
  <dcterms:modified xsi:type="dcterms:W3CDTF">2020-04-25T03:41:27Z</dcterms:modified>
</cp:coreProperties>
</file>